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7" r:id="rId3"/>
    <p:sldId id="291" r:id="rId4"/>
    <p:sldId id="288" r:id="rId5"/>
    <p:sldId id="292" r:id="rId6"/>
    <p:sldId id="262" r:id="rId7"/>
    <p:sldId id="263" r:id="rId8"/>
    <p:sldId id="295" r:id="rId9"/>
    <p:sldId id="296" r:id="rId10"/>
    <p:sldId id="257" r:id="rId11"/>
    <p:sldId id="294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7095DE-A569-46BA-91D9-2B1BA5173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640C22-03DF-455F-AF91-6373F263F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704516-A39A-4C2D-B066-9765E5562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FB34-E48A-45E6-8ACC-23568FC95B12}" type="datetimeFigureOut">
              <a:rPr lang="it-IT" smtClean="0"/>
              <a:t>10/11/2022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F41273-333A-47EA-B992-9AB58C81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A59BF7-8FC0-40AE-9E62-87526890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9E55-7ADD-4DA1-8F25-F45E235F0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71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4C432-3424-4CA2-8897-7997584B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6D0B8D8-9793-404C-AB44-FF0E68D8D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362E4D-FB70-464C-B137-81CCFC796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FB34-E48A-45E6-8ACC-23568FC95B12}" type="datetimeFigureOut">
              <a:rPr lang="it-IT" smtClean="0"/>
              <a:t>10/11/2022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62395E-CD26-476F-9B00-0432B2B44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C5331B-4A40-4FF7-AE4E-295E4F64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9E55-7ADD-4DA1-8F25-F45E235F0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42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236E05A-4D6E-47F8-B6EE-0CEE886B8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E07A67-3DE0-4F9C-9B93-0BB0D5530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BC13A8-54D1-4123-92FF-18B55BDC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FB34-E48A-45E6-8ACC-23568FC95B12}" type="datetimeFigureOut">
              <a:rPr lang="it-IT" smtClean="0"/>
              <a:t>10/11/2022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FCA924-FB22-48BD-BB17-C2132713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90C54C-E840-4028-96A7-16972916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9E55-7ADD-4DA1-8F25-F45E235F0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75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816E3-1F66-4540-9F84-921126BE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8F23BD-1FC4-493E-BD5B-74F5956AB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3C027F-4081-49EE-BF91-13A9D712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FB34-E48A-45E6-8ACC-23568FC95B12}" type="datetimeFigureOut">
              <a:rPr lang="it-IT" smtClean="0"/>
              <a:t>10/11/2022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1A36F0-EBC4-4D59-BB21-3D5CDE55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682A1-4340-4FE4-91B7-6EF83D0F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9E55-7ADD-4DA1-8F25-F45E235F0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26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1396F-190E-4C94-8770-AEC756B17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E30018-56B3-4D47-9ED1-FC2001EB9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DC6E84-505B-4B98-B06D-CA2ACB2A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FB34-E48A-45E6-8ACC-23568FC95B12}" type="datetimeFigureOut">
              <a:rPr lang="it-IT" smtClean="0"/>
              <a:t>10/11/2022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646087-BEB6-4841-ABB5-7B3798FA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BB5821-2CE6-4448-9F0E-89478A97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9E55-7ADD-4DA1-8F25-F45E235F0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91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95BB74-4F43-4AF3-BD99-989AB4A4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656320-14B5-4C05-B101-945965FD4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CB5101-B657-4C0C-BA3C-4A7F4B5FA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0A604A-99BF-4741-8200-F497B796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FB34-E48A-45E6-8ACC-23568FC95B12}" type="datetimeFigureOut">
              <a:rPr lang="it-IT" smtClean="0"/>
              <a:t>10/11/2022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291056-2122-488A-B800-DCD05C29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C92DB2-686C-4834-BB7B-05CBB9DB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9E55-7ADD-4DA1-8F25-F45E235F0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76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05954-F2EC-4D81-B734-3BF3D387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615DC9-8327-41D3-AE6E-E649EED3B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BEF97E-F599-49BE-9258-A577A8480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7A4B7A-05D4-4189-A8E0-EB55D0558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6370940-F693-45E2-B8BF-F20A67889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87CD7F1-A352-4A4B-BF7D-78CFC6B6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FB34-E48A-45E6-8ACC-23568FC95B12}" type="datetimeFigureOut">
              <a:rPr lang="it-IT" smtClean="0"/>
              <a:t>10/11/2022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A1BE49-AE23-4B43-8BF3-9008C48D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D84B3A1-2399-4CBF-9D9F-A6A707D2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9E55-7ADD-4DA1-8F25-F45E235F0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69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95F400-8EF8-44E3-AA7B-FFC21DDA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C988EB6-AC44-48DC-B303-B1D5F7B6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FB34-E48A-45E6-8ACC-23568FC95B12}" type="datetimeFigureOut">
              <a:rPr lang="it-IT" smtClean="0"/>
              <a:t>10/11/2022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50AD58-9703-4F52-B987-CA0A6173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820F7A-30BE-4130-A2C1-A9C0CB8D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9E55-7ADD-4DA1-8F25-F45E235F0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5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42A353F-2E36-4B21-8D9B-5EB98C50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FB34-E48A-45E6-8ACC-23568FC95B12}" type="datetimeFigureOut">
              <a:rPr lang="it-IT" smtClean="0"/>
              <a:t>10/11/2022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EFE7702-DA1C-437E-A808-94872C5A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0907D4-C041-40F7-BDE8-685B2BC8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9E55-7ADD-4DA1-8F25-F45E235F0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87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4BA81-BD3A-4ED4-8352-8AD8BAC2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1ACADE-3999-4665-939E-AB7083E9A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058D85-AB33-480F-9492-C51B6F4D2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5067D4-33A3-47C1-B669-D3891EC7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FB34-E48A-45E6-8ACC-23568FC95B12}" type="datetimeFigureOut">
              <a:rPr lang="it-IT" smtClean="0"/>
              <a:t>10/11/2022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B135AE-3023-47B4-A332-83CD05CB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22F02B-6DA0-493B-B865-21217E0F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9E55-7ADD-4DA1-8F25-F45E235F0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32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DD9D03-886C-4C3B-9D89-BA3696DE1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F04FFE0-924F-4D32-9E01-397282696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F0C660-0D89-4CC0-A6FC-B2A167278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949D4B-E551-4831-A0F0-0430144B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FB34-E48A-45E6-8ACC-23568FC95B12}" type="datetimeFigureOut">
              <a:rPr lang="it-IT" smtClean="0"/>
              <a:t>10/11/2022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5D0809-E724-47F4-A829-9CA6CEB5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7BB869-5A8D-4333-B2DB-94DC09B0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9E55-7ADD-4DA1-8F25-F45E235F0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43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5C21995-307A-4FCA-AF85-A2651D2A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29AA6B-9EDD-49E0-983A-9D2562FF1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964CF3-8169-427A-AA44-F78151F7F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2FB34-E48A-45E6-8ACC-23568FC95B12}" type="datetimeFigureOut">
              <a:rPr lang="it-IT" smtClean="0"/>
              <a:t>10/11/2022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C46B0F-D3C2-4206-938D-6DAAC83EC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970FBE-430E-47BA-AD9E-2CBC22E3C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9E55-7ADD-4DA1-8F25-F45E235F0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56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ccessibilitytookit-vt11.eu.helpdocs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FDE540F-EA1E-4AED-96F3-D57F0376D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30480" y="207280"/>
            <a:ext cx="12191999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C0F54F4-CB25-4C85-9309-0734E9028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274750"/>
            <a:ext cx="10058400" cy="7243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it-IT" sz="5200" dirty="0" err="1"/>
              <a:t>Brickfield</a:t>
            </a:r>
            <a:r>
              <a:rPr lang="it-IT" sz="5200" dirty="0"/>
              <a:t> Accessibility Toolkit</a:t>
            </a:r>
          </a:p>
        </p:txBody>
      </p:sp>
    </p:spTree>
    <p:extLst>
      <p:ext uri="{BB962C8B-B14F-4D97-AF65-F5344CB8AC3E}">
        <p14:creationId xmlns:p14="http://schemas.microsoft.com/office/powerpoint/2010/main" val="278481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0FC326-9F97-4B6B-94D2-023FE1D7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Convertire un file in un altro formato</a:t>
            </a:r>
            <a:br>
              <a:rPr lang="it-IT" dirty="0"/>
            </a:br>
            <a:r>
              <a:rPr lang="it-IT" dirty="0"/>
              <a:t>Tipi di file e opzioni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3A9E5C-9240-4055-9A95-943649E7D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0" i="0" u="sng" dirty="0">
                <a:solidFill>
                  <a:srgbClr val="4F52B2"/>
                </a:solidFill>
                <a:effectLst/>
                <a:latin typeface="-apple-system"/>
                <a:hlinkClick r:id="rId2" tooltip="https://accessibilitytookit-vt11.eu.helpdocs.com/"/>
              </a:rPr>
              <a:t>https://accessibilitytookit-vt11.eu.helpdocs.com/</a:t>
            </a:r>
            <a:r>
              <a:rPr lang="it-IT" b="0" i="0" dirty="0">
                <a:solidFill>
                  <a:srgbClr val="242424"/>
                </a:solidFill>
                <a:effectLst/>
                <a:latin typeface="-apple-system"/>
              </a:rPr>
              <a:t>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561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BA3B67-41E8-4B58-A402-318F01BE3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9" y="76277"/>
            <a:ext cx="10348446" cy="1039459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it-IT" alt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ossibilità di conversione delle risorse aggiunte ai corsi della piattaforma LIUC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eCorsi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tipi di uscita disponibili per la conversione e i relativi formati possibili, sono:</a:t>
            </a:r>
            <a:br>
              <a:rPr kumimoji="0" lang="it-IT" altLang="it-IT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it-IT" sz="2000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64E75ACA-CC7F-4865-B638-1C93FA049D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30319" y="2112312"/>
          <a:ext cx="4761681" cy="4669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990">
                  <a:extLst>
                    <a:ext uri="{9D8B030D-6E8A-4147-A177-3AD203B41FA5}">
                      <a16:colId xmlns:a16="http://schemas.microsoft.com/office/drawing/2014/main" val="3779466679"/>
                    </a:ext>
                  </a:extLst>
                </a:gridCol>
                <a:gridCol w="707229">
                  <a:extLst>
                    <a:ext uri="{9D8B030D-6E8A-4147-A177-3AD203B41FA5}">
                      <a16:colId xmlns:a16="http://schemas.microsoft.com/office/drawing/2014/main" val="2409904276"/>
                    </a:ext>
                  </a:extLst>
                </a:gridCol>
                <a:gridCol w="3416462">
                  <a:extLst>
                    <a:ext uri="{9D8B030D-6E8A-4147-A177-3AD203B41FA5}">
                      <a16:colId xmlns:a16="http://schemas.microsoft.com/office/drawing/2014/main" val="3188820439"/>
                    </a:ext>
                  </a:extLst>
                </a:gridCol>
              </a:tblGrid>
              <a:tr h="15705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T – text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LEGENDA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doc / docx– Microsoft Word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xls</a:t>
                      </a:r>
                      <a:r>
                        <a:rPr lang="en-US" sz="1100" dirty="0">
                          <a:effectLst/>
                        </a:rPr>
                        <a:t> / xlsx – Microsoft Excel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rtf – testo arricchito (</a:t>
                      </a:r>
                      <a:r>
                        <a:rPr lang="it-IT" sz="1100" dirty="0" err="1">
                          <a:effectLst/>
                        </a:rPr>
                        <a:t>rich</a:t>
                      </a:r>
                      <a:r>
                        <a:rPr lang="it-IT" sz="1100" dirty="0">
                          <a:effectLst/>
                        </a:rPr>
                        <a:t> text format)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 err="1">
                          <a:effectLst/>
                        </a:rPr>
                        <a:t>txt</a:t>
                      </a:r>
                      <a:r>
                        <a:rPr lang="it-IT" sz="1100" dirty="0">
                          <a:effectLst/>
                        </a:rPr>
                        <a:t> – testo normale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csv – testo separato da virgole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 err="1">
                          <a:effectLst/>
                        </a:rPr>
                        <a:t>htm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pdf – </a:t>
                      </a:r>
                      <a:r>
                        <a:rPr lang="it-IT" sz="1100" dirty="0" err="1">
                          <a:effectLst/>
                        </a:rPr>
                        <a:t>document</a:t>
                      </a:r>
                      <a:r>
                        <a:rPr lang="it-IT" sz="1100" dirty="0">
                          <a:effectLst/>
                        </a:rPr>
                        <a:t> con tag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877688"/>
                  </a:ext>
                </a:extLst>
              </a:tr>
              <a:tr h="1212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A – Audio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disponibili diversi idiomi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78919"/>
                  </a:ext>
                </a:extLst>
              </a:tr>
              <a:tr h="5188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E – Ebook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MOBI (Kindle)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EPUB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EPUB3 con overlay multimediale (???)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441046"/>
                  </a:ext>
                </a:extLst>
              </a:tr>
              <a:tr h="7176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B – Braille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Pef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NACB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Unicode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UTF8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tutti con diverse combinazioni di cpi e lpp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911705"/>
                  </a:ext>
                </a:extLst>
              </a:tr>
              <a:tr h="1212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D – Daisy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libro parlante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430450"/>
                  </a:ext>
                </a:extLst>
              </a:tr>
            </a:tbl>
          </a:graphicData>
        </a:graphic>
      </p:graphicFrame>
      <p:graphicFrame>
        <p:nvGraphicFramePr>
          <p:cNvPr id="3" name="Tabella 4">
            <a:extLst>
              <a:ext uri="{FF2B5EF4-FFF2-40B4-BE49-F238E27FC236}">
                <a16:creationId xmlns:a16="http://schemas.microsoft.com/office/drawing/2014/main" id="{D0F835C2-DEF9-4C8C-BF85-5913EEFAA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133874"/>
              </p:ext>
            </p:extLst>
          </p:nvPr>
        </p:nvGraphicFramePr>
        <p:xfrm>
          <a:off x="299677" y="2112312"/>
          <a:ext cx="7065858" cy="40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929">
                  <a:extLst>
                    <a:ext uri="{9D8B030D-6E8A-4147-A177-3AD203B41FA5}">
                      <a16:colId xmlns:a16="http://schemas.microsoft.com/office/drawing/2014/main" val="1114325461"/>
                    </a:ext>
                  </a:extLst>
                </a:gridCol>
                <a:gridCol w="3532929">
                  <a:extLst>
                    <a:ext uri="{9D8B030D-6E8A-4147-A177-3AD203B41FA5}">
                      <a16:colId xmlns:a16="http://schemas.microsoft.com/office/drawing/2014/main" val="2184933396"/>
                    </a:ext>
                  </a:extLst>
                </a:gridCol>
              </a:tblGrid>
              <a:tr h="301445">
                <a:tc>
                  <a:txBody>
                    <a:bodyPr/>
                    <a:lstStyle/>
                    <a:p>
                      <a:r>
                        <a:rPr lang="it-IT" dirty="0"/>
                        <a:t>File di partenza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File di arrivo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252025"/>
                  </a:ext>
                </a:extLst>
              </a:tr>
              <a:tr h="301445">
                <a:tc>
                  <a:txBody>
                    <a:bodyPr/>
                    <a:lstStyle/>
                    <a:p>
                      <a:r>
                        <a:rPr lang="it-IT" dirty="0"/>
                        <a:t>.pdf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T, A, E,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903653"/>
                  </a:ext>
                </a:extLst>
              </a:tr>
              <a:tr h="301445">
                <a:tc>
                  <a:txBody>
                    <a:bodyPr/>
                    <a:lstStyle/>
                    <a:p>
                      <a:r>
                        <a:rPr lang="it-IT" dirty="0"/>
                        <a:t>.docx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 (pdf, </a:t>
                      </a:r>
                      <a:r>
                        <a:rPr lang="it-IT" dirty="0" err="1"/>
                        <a:t>txt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296102"/>
                  </a:ext>
                </a:extLst>
              </a:tr>
              <a:tr h="301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.pptx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(</a:t>
                      </a:r>
                      <a:r>
                        <a:rPr lang="fr-FR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rtf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pdf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htm)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009903"/>
                  </a:ext>
                </a:extLst>
              </a:tr>
              <a:tr h="301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fr-FR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ppsx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992031"/>
                  </a:ext>
                </a:extLst>
              </a:tr>
              <a:tr h="301445">
                <a:tc>
                  <a:txBody>
                    <a:bodyPr/>
                    <a:lstStyle/>
                    <a:p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xlsx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27993"/>
                  </a:ext>
                </a:extLst>
              </a:tr>
              <a:tr h="301445">
                <a:tc>
                  <a:txBody>
                    <a:bodyPr/>
                    <a:lstStyle/>
                    <a:p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 E, B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024847"/>
                  </a:ext>
                </a:extLst>
              </a:tr>
              <a:tr h="301445">
                <a:tc>
                  <a:txBody>
                    <a:bodyPr/>
                    <a:lstStyle/>
                    <a:p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 E,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204243"/>
                  </a:ext>
                </a:extLst>
              </a:tr>
              <a:tr h="301445">
                <a:tc>
                  <a:txBody>
                    <a:bodyPr/>
                    <a:lstStyle/>
                    <a:p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Folder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deve verificare file per file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598641"/>
                  </a:ext>
                </a:extLst>
              </a:tr>
              <a:tr h="301445">
                <a:tc>
                  <a:txBody>
                    <a:bodyPr/>
                    <a:lstStyle/>
                    <a:p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Pagina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564800"/>
                  </a:ext>
                </a:extLst>
              </a:tr>
              <a:tr h="301445">
                <a:tc>
                  <a:txBody>
                    <a:bodyPr/>
                    <a:lstStyle/>
                    <a:p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(pdf,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txt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htm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A, E, B,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19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65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2BF966-63B7-4C0C-A34B-E3E1B944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247DD4-25F3-42B6-A393-AAA717298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F84F52-4010-405E-BAF5-2F3D13CAF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8888065" cy="56395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2D8772C-E6B2-41E5-92C3-565DCA335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791" y="465100"/>
            <a:ext cx="6055986" cy="49933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CD000E-77D8-43A8-9768-D48E6C308E71}"/>
              </a:ext>
            </a:extLst>
          </p:cNvPr>
          <p:cNvSpPr txBox="1"/>
          <p:nvPr/>
        </p:nvSpPr>
        <p:spPr>
          <a:xfrm>
            <a:off x="5503333" y="4831314"/>
            <a:ext cx="3048000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100" dirty="0"/>
              <a:t>I file che potranno essere convertiti avranno, alla fine del titolo, il cerchio colorato di </a:t>
            </a:r>
            <a:r>
              <a:rPr lang="it-IT" sz="1100" dirty="0" err="1"/>
              <a:t>Brickfield</a:t>
            </a:r>
            <a:r>
              <a:rPr lang="it-IT" sz="1100" dirty="0"/>
              <a:t> per la conversione.</a:t>
            </a:r>
          </a:p>
        </p:txBody>
      </p:sp>
    </p:spTree>
    <p:extLst>
      <p:ext uri="{BB962C8B-B14F-4D97-AF65-F5344CB8AC3E}">
        <p14:creationId xmlns:p14="http://schemas.microsoft.com/office/powerpoint/2010/main" val="282863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04939B-5D8F-4CEC-8776-2BBBDE6B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E7FA4E-B368-4F19-94BA-DBDA2A093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6549E0-F310-455C-BA2C-D3580662F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AB85AD-3BE1-4495-96F7-A5DA2CBA441E}"/>
              </a:ext>
            </a:extLst>
          </p:cNvPr>
          <p:cNvSpPr txBox="1"/>
          <p:nvPr/>
        </p:nvSpPr>
        <p:spPr>
          <a:xfrm>
            <a:off x="4910667" y="5130800"/>
            <a:ext cx="24468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Cliccandoci sopra è possibile selezionare il formato di conversione che si desidera.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C2128A8-139D-4E7B-AE46-CBA6D34ECE96}"/>
              </a:ext>
            </a:extLst>
          </p:cNvPr>
          <p:cNvSpPr/>
          <p:nvPr/>
        </p:nvSpPr>
        <p:spPr>
          <a:xfrm>
            <a:off x="9825135" y="1041951"/>
            <a:ext cx="1045028" cy="223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89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90E1D28-33C7-453B-8F94-F52578C18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54" y="1133420"/>
            <a:ext cx="6988537" cy="49688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8070E4-E58F-454E-ACE7-C2B663866C8F}"/>
              </a:ext>
            </a:extLst>
          </p:cNvPr>
          <p:cNvSpPr txBox="1"/>
          <p:nvPr/>
        </p:nvSpPr>
        <p:spPr>
          <a:xfrm>
            <a:off x="1921933" y="821267"/>
            <a:ext cx="2946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Quando il file sarà convertito nel formato desiderato, arriverà una notifica di completamento di fianco al nome utente.</a:t>
            </a:r>
          </a:p>
          <a:p>
            <a:r>
              <a:rPr lang="it-IT" sz="1200" dirty="0"/>
              <a:t>A questo punto il file è pronto per essere scaricato.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FBAB329-F2AE-4E87-816B-34F6CEE581D2}"/>
              </a:ext>
            </a:extLst>
          </p:cNvPr>
          <p:cNvSpPr/>
          <p:nvPr/>
        </p:nvSpPr>
        <p:spPr>
          <a:xfrm>
            <a:off x="7875037" y="1836930"/>
            <a:ext cx="1567543" cy="486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55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0FA36-4DA4-4B3F-B0A4-020C8D6F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Funzionalità disponibili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70E7A9-8DD4-481F-9EA4-C828D48FF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Valutazione dell’accessibilità del proprio corso su LIUC e-Corsi</a:t>
            </a:r>
          </a:p>
          <a:p>
            <a:r>
              <a:rPr lang="it-IT" dirty="0"/>
              <a:t>Possibilità di offrire agli studenti formati alternativi per i materiali didattici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0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08549-7ADC-4451-B53E-44FBEA39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Effettuare il login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6F67B04-E619-4F76-8EA8-6CA154BFE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667" y="1844043"/>
            <a:ext cx="10515600" cy="1164902"/>
          </a:xfrm>
          <a:ln>
            <a:solidFill>
              <a:schemeClr val="tx1"/>
            </a:solidFill>
          </a:ln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9CFAC1E-8936-4940-B92E-D519AE68D1E4}"/>
              </a:ext>
            </a:extLst>
          </p:cNvPr>
          <p:cNvCxnSpPr>
            <a:cxnSpLocks/>
          </p:cNvCxnSpPr>
          <p:nvPr/>
        </p:nvCxnSpPr>
        <p:spPr>
          <a:xfrm>
            <a:off x="8705461" y="2295331"/>
            <a:ext cx="13529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26D4B59D-AC08-474E-937B-6B9BA0B3C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708" y="3907580"/>
            <a:ext cx="5582429" cy="211484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DCAD99C-78C1-4857-A94A-82833B8767AE}"/>
              </a:ext>
            </a:extLst>
          </p:cNvPr>
          <p:cNvSpPr txBox="1"/>
          <p:nvPr/>
        </p:nvSpPr>
        <p:spPr>
          <a:xfrm>
            <a:off x="10848122" y="1927069"/>
            <a:ext cx="2926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D1E473E-71C0-49B7-ACA7-333CB59C6200}"/>
              </a:ext>
            </a:extLst>
          </p:cNvPr>
          <p:cNvSpPr txBox="1"/>
          <p:nvPr/>
        </p:nvSpPr>
        <p:spPr>
          <a:xfrm>
            <a:off x="6811347" y="4376057"/>
            <a:ext cx="2799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2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D2A6A2C-5F3A-4F87-A90E-53FEE46B6422}"/>
              </a:ext>
            </a:extLst>
          </p:cNvPr>
          <p:cNvCxnSpPr>
            <a:cxnSpLocks/>
          </p:cNvCxnSpPr>
          <p:nvPr/>
        </p:nvCxnSpPr>
        <p:spPr>
          <a:xfrm>
            <a:off x="5309119" y="3116424"/>
            <a:ext cx="0" cy="67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72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7465F2D-0277-4A35-AA29-6B0D787D94E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64906" y="653142"/>
            <a:ext cx="8120012" cy="5290457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31C87F-206D-4BF2-8069-B761D6F87FCB}"/>
              </a:ext>
            </a:extLst>
          </p:cNvPr>
          <p:cNvSpPr txBox="1"/>
          <p:nvPr/>
        </p:nvSpPr>
        <p:spPr>
          <a:xfrm>
            <a:off x="4334933" y="3429000"/>
            <a:ext cx="2074334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100" dirty="0"/>
              <a:t>Entrare nel coso interessato e cliccare sulla rotella dell’amministrazione del corso.</a:t>
            </a:r>
          </a:p>
          <a:p>
            <a:r>
              <a:rPr lang="it-IT" sz="1100" dirty="0"/>
              <a:t>Selezionare «</a:t>
            </a:r>
            <a:r>
              <a:rPr lang="it-IT" sz="1100" dirty="0" err="1"/>
              <a:t>Brickfield</a:t>
            </a:r>
            <a:r>
              <a:rPr lang="it-IT" sz="1100" dirty="0"/>
              <a:t> </a:t>
            </a:r>
            <a:r>
              <a:rPr lang="it-IT" sz="1100" dirty="0" err="1"/>
              <a:t>accessibility</a:t>
            </a:r>
            <a:r>
              <a:rPr lang="it-IT" sz="1100" dirty="0"/>
              <a:t> + toolkit».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3E70CA8-9914-4413-8F00-BFD440955511}"/>
              </a:ext>
            </a:extLst>
          </p:cNvPr>
          <p:cNvSpPr/>
          <p:nvPr/>
        </p:nvSpPr>
        <p:spPr>
          <a:xfrm>
            <a:off x="8229600" y="914401"/>
            <a:ext cx="951722" cy="251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23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2219AFE-A0D0-4882-AED0-D16E1329B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05"/>
            <a:ext cx="12192000" cy="373786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84F600-0154-41FF-B0FF-C04CFC6C7EAE}"/>
              </a:ext>
            </a:extLst>
          </p:cNvPr>
          <p:cNvSpPr txBox="1"/>
          <p:nvPr/>
        </p:nvSpPr>
        <p:spPr>
          <a:xfrm>
            <a:off x="569167" y="522514"/>
            <a:ext cx="1110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Cosa si vede la prima volta che si usa </a:t>
            </a:r>
            <a:r>
              <a:rPr lang="it-IT" sz="4400" dirty="0" err="1"/>
              <a:t>Brickfield</a:t>
            </a:r>
            <a:endParaRPr lang="it-IT" sz="4400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7F35F0A-FE5C-4AE3-85E2-7AF1B0D527C9}"/>
              </a:ext>
            </a:extLst>
          </p:cNvPr>
          <p:cNvCxnSpPr/>
          <p:nvPr/>
        </p:nvCxnSpPr>
        <p:spPr>
          <a:xfrm flipH="1">
            <a:off x="6900333" y="4250266"/>
            <a:ext cx="11091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C006B5-AB87-4DAF-BAF6-2A630AB345E1}"/>
              </a:ext>
            </a:extLst>
          </p:cNvPr>
          <p:cNvSpPr txBox="1"/>
          <p:nvPr/>
        </p:nvSpPr>
        <p:spPr>
          <a:xfrm>
            <a:off x="8153400" y="4114800"/>
            <a:ext cx="13546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Cliccare per attivare il primo report del corso</a:t>
            </a:r>
          </a:p>
        </p:txBody>
      </p:sp>
    </p:spTree>
    <p:extLst>
      <p:ext uri="{BB962C8B-B14F-4D97-AF65-F5344CB8AC3E}">
        <p14:creationId xmlns:p14="http://schemas.microsoft.com/office/powerpoint/2010/main" val="43884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B2F4FE-14A6-4663-A507-41A1082D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AA6275-C1AD-4D7B-BB04-6B8D44707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28AB98-C8A6-4D16-A8A8-21793FAAF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114"/>
            <a:ext cx="12192000" cy="6111772"/>
          </a:xfrm>
          <a:prstGeom prst="rect">
            <a:avLst/>
          </a:prstGeom>
        </p:spPr>
      </p:pic>
      <p:cxnSp>
        <p:nvCxnSpPr>
          <p:cNvPr id="8" name="Connettore a gomito 7">
            <a:extLst>
              <a:ext uri="{FF2B5EF4-FFF2-40B4-BE49-F238E27FC236}">
                <a16:creationId xmlns:a16="http://schemas.microsoft.com/office/drawing/2014/main" id="{E66CC18B-1DBF-444D-861F-276623B8FACA}"/>
              </a:ext>
            </a:extLst>
          </p:cNvPr>
          <p:cNvCxnSpPr/>
          <p:nvPr/>
        </p:nvCxnSpPr>
        <p:spPr>
          <a:xfrm rot="5400000" flipH="1" flipV="1">
            <a:off x="5240866" y="4174067"/>
            <a:ext cx="2743200" cy="1439333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D5F5C6-97CC-475A-9BDE-5B264137D364}"/>
              </a:ext>
            </a:extLst>
          </p:cNvPr>
          <p:cNvSpPr txBox="1"/>
          <p:nvPr/>
        </p:nvSpPr>
        <p:spPr>
          <a:xfrm>
            <a:off x="7332133" y="3522133"/>
            <a:ext cx="1718734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100" dirty="0"/>
              <a:t>Si accede direttamente all’elenco delle dei report di accessibilità.</a:t>
            </a:r>
          </a:p>
          <a:p>
            <a:r>
              <a:rPr lang="it-IT" sz="1100" dirty="0"/>
              <a:t>L’elenco presente indica la descrizione degli errori presenti nel corso.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A28DFA5-346C-49B8-8196-6CD02C07F9EC}"/>
              </a:ext>
            </a:extLst>
          </p:cNvPr>
          <p:cNvCxnSpPr/>
          <p:nvPr/>
        </p:nvCxnSpPr>
        <p:spPr>
          <a:xfrm flipV="1">
            <a:off x="9304867" y="4241800"/>
            <a:ext cx="499533" cy="71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A5911A-A45D-493F-AFF8-9D6E0BFD00CD}"/>
              </a:ext>
            </a:extLst>
          </p:cNvPr>
          <p:cNvSpPr txBox="1"/>
          <p:nvPr/>
        </p:nvSpPr>
        <p:spPr>
          <a:xfrm>
            <a:off x="9889067" y="3793068"/>
            <a:ext cx="1278466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100" dirty="0"/>
              <a:t>N° di errori di questa tipologia presenti nel corso.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F2F6669-9965-45E4-B110-6D9C7391FD54}"/>
              </a:ext>
            </a:extLst>
          </p:cNvPr>
          <p:cNvCxnSpPr>
            <a:cxnSpLocks/>
          </p:cNvCxnSpPr>
          <p:nvPr/>
        </p:nvCxnSpPr>
        <p:spPr>
          <a:xfrm flipH="1" flipV="1">
            <a:off x="11023601" y="2734733"/>
            <a:ext cx="711199" cy="228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36DEAE8-BAB6-4B5B-8F3F-18734C9B6062}"/>
              </a:ext>
            </a:extLst>
          </p:cNvPr>
          <p:cNvSpPr txBox="1"/>
          <p:nvPr/>
        </p:nvSpPr>
        <p:spPr>
          <a:xfrm>
            <a:off x="9652000" y="1389919"/>
            <a:ext cx="2235200" cy="12772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100" dirty="0"/>
              <a:t>Cliccando sul pulsante di correzione vengono corretti gli errori presenti (fixing).</a:t>
            </a:r>
          </a:p>
          <a:p>
            <a:r>
              <a:rPr lang="it-IT" sz="1100" dirty="0"/>
              <a:t>Una volta cliccato compariranno tutti gli errori di quella specifica voce di accessibilità, a cui sarà possibile apportare la modifica.</a:t>
            </a:r>
          </a:p>
        </p:txBody>
      </p:sp>
    </p:spTree>
    <p:extLst>
      <p:ext uri="{BB962C8B-B14F-4D97-AF65-F5344CB8AC3E}">
        <p14:creationId xmlns:p14="http://schemas.microsoft.com/office/powerpoint/2010/main" val="371680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C5F771E-CB67-4515-A23F-17136C50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380" y="0"/>
            <a:ext cx="879124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E4AC4A-BDEE-4519-AFE9-FF51E8C609A9}"/>
              </a:ext>
            </a:extLst>
          </p:cNvPr>
          <p:cNvSpPr txBox="1"/>
          <p:nvPr/>
        </p:nvSpPr>
        <p:spPr>
          <a:xfrm>
            <a:off x="2878667" y="5266267"/>
            <a:ext cx="59266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Cliccando su «guida» compare una spiegazione più precisa del perché l’attività risulti errata e come debba essere modificata, oltre a spiegare come, non modificando l’errore, impatti sull’accessibilità del corso.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CEE51EEC-6163-42AE-BC44-89DFD0B71D71}"/>
              </a:ext>
            </a:extLst>
          </p:cNvPr>
          <p:cNvCxnSpPr/>
          <p:nvPr/>
        </p:nvCxnSpPr>
        <p:spPr>
          <a:xfrm>
            <a:off x="8906933" y="5715000"/>
            <a:ext cx="719667" cy="43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35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09054CD-B5A8-4644-AA61-2E56B32DF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21" y="1203703"/>
            <a:ext cx="10539718" cy="565429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F82343B-06AB-403A-8790-C6995A338FDF}"/>
              </a:ext>
            </a:extLst>
          </p:cNvPr>
          <p:cNvSpPr txBox="1"/>
          <p:nvPr/>
        </p:nvSpPr>
        <p:spPr>
          <a:xfrm>
            <a:off x="685010" y="261256"/>
            <a:ext cx="1053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Brickfield</a:t>
            </a:r>
            <a:r>
              <a:rPr lang="it-IT" sz="2800" dirty="0"/>
              <a:t> offre anche la possibilità di visionare il riepilogo del report in grafici:</a:t>
            </a:r>
          </a:p>
        </p:txBody>
      </p:sp>
    </p:spTree>
    <p:extLst>
      <p:ext uri="{BB962C8B-B14F-4D97-AF65-F5344CB8AC3E}">
        <p14:creationId xmlns:p14="http://schemas.microsoft.com/office/powerpoint/2010/main" val="9432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1DD58BD-2D86-40E4-8A7F-9E8EC905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91"/>
            <a:ext cx="12192000" cy="664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34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463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Tema di Office</vt:lpstr>
      <vt:lpstr>Brickfield Accessibility Toolkit</vt:lpstr>
      <vt:lpstr>Funzionalità disponibili</vt:lpstr>
      <vt:lpstr>Effettuare il login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Convertire un file in un altro formato Tipi di file e opzioni</vt:lpstr>
      <vt:lpstr>Possibilità di conversione delle risorse aggiunte ai corsi della piattaforma LIUC eCorsi (Moodle) I tipi di uscita disponibili per la conversione e i relativi formati possibili, sono: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Brickfield Accessibility Toolkit</dc:title>
  <dc:creator>Laura Ballestra</dc:creator>
  <cp:lastModifiedBy>Naike Casciello</cp:lastModifiedBy>
  <cp:revision>14</cp:revision>
  <dcterms:created xsi:type="dcterms:W3CDTF">2022-11-03T08:34:20Z</dcterms:created>
  <dcterms:modified xsi:type="dcterms:W3CDTF">2022-11-10T13:39:30Z</dcterms:modified>
</cp:coreProperties>
</file>